
<file path=[Content_Types].xml><?xml version="1.0" encoding="utf-8"?>
<Types xmlns="http://schemas.openxmlformats.org/package/2006/content-types">
  <Default ContentType="image/jpeg" Extension="jpg"/>
  <Default ContentType="application/x-fontdata" Extension="fntdata"/>
  <Default ContentType="application/xml" Extension="xml"/>
  <Default ContentType="image/png" Extension="png"/>
  <Default ContentType="application/vnd.openxmlformats-officedocument.obfuscatedFont" Extension="odttf"/>
  <Default ContentType="application/vnd.openxmlformats-package.relationships+xml" Extension="rels"/>
  <Override ContentType="application/vnd.openxmlformats-officedocument.presentationml.notesSlide+xml" PartName="/ppt/notesSlides/notesSlide18.xml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7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binary" PartName="/ppt/metadata"/>
  <Override ContentType="application/vnd.openxmlformats-officedocument.presentationml.slide+xml" PartName="/ppt/slides/slide4.xml"/>
  <Override ContentType="application/vnd.openxmlformats-officedocument.presentationml.slide+xml" PartName="/ppt/slides/slide18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7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package.core-properties+xml" PartName="/docProps/core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package/2006/relationships/metadata/core-properties" Target="docProps/core.xml"/><Relationship Id="rId2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48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  <p:sldId id="272" r:id="rId22"/>
    <p:sldId id="273" r:id="rId23"/>
  </p:sldIdLst>
  <p:sldSz cy="6858000" cx="12192000"/>
  <p:notesSz cx="6858000" cy="9144000"/>
  <p:embeddedFontLst>
    <p:embeddedFont>
      <p:font typeface="Corbel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GoogleSlidesCustomDataVersion2">
      <go:slidesCustomData xmlns:go="http://customooxmlschemas.google.com/" r:id="rId28" roundtripDataSignature="AMtx7mi3vCmdZubckKyXCy4fzU7m/h6v6Q==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2160" orient="horz"/>
        <p:guide pos="384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slide" Target="slides/slide17.xml"/><Relationship Id="rId21" Type="http://schemas.openxmlformats.org/officeDocument/2006/relationships/slide" Target="slides/slide16.xml"/><Relationship Id="rId24" Type="http://schemas.openxmlformats.org/officeDocument/2006/relationships/font" Target="fonts/Corbel-regular.fntdata"/><Relationship Id="rId23" Type="http://schemas.openxmlformats.org/officeDocument/2006/relationships/slide" Target="slides/slide18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Corbel-italic.fntdata"/><Relationship Id="rId25" Type="http://schemas.openxmlformats.org/officeDocument/2006/relationships/font" Target="fonts/Corbel-bold.fntdata"/><Relationship Id="rId28" Type="http://customschemas.google.com/relationships/presentationmetadata" Target="metadata"/><Relationship Id="rId27" Type="http://schemas.openxmlformats.org/officeDocument/2006/relationships/font" Target="fonts/Corbel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95" name="Google Shape;95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96" name="Google Shape;96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b="0" i="0" lang="es-ES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78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10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0" name="Google Shape;180;p10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7" name="Shape 18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8" name="Google Shape;188;p1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89" name="Google Shape;189;p1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6" name="Shape 1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7" name="Google Shape;197;p1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98" name="Google Shape;198;p1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1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07" name="Google Shape;207;p1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14" name="Shape 2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" name="Google Shape;215;p1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16" name="Google Shape;216;p1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23" name="Shape 2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" name="Google Shape;224;p1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25" name="Google Shape;225;p1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32" name="Shape 2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3" name="Google Shape;233;p1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34" name="Google Shape;234;p1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0" name="Shape 2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1" name="Google Shape;241;p1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242" name="Google Shape;242;p1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49" name="Shape 2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0" name="Google Shape;250;g3af08e5155f_0_5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251" name="Google Shape;251;g3af08e5155f_0_52:notes"/>
          <p:cNvSpPr txBox="1"/>
          <p:nvPr>
            <p:ph idx="1" type="body"/>
          </p:nvPr>
        </p:nvSpPr>
        <p:spPr>
          <a:xfrm>
            <a:off x="685800" y="4400550"/>
            <a:ext cx="5486400" cy="3600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52" name="Google Shape;252;g3af08e5155f_0_52:notes"/>
          <p:cNvSpPr txBox="1"/>
          <p:nvPr>
            <p:ph idx="12" type="sldNum"/>
          </p:nvPr>
        </p:nvSpPr>
        <p:spPr>
          <a:xfrm>
            <a:off x="3884613" y="8685213"/>
            <a:ext cx="2971800" cy="4587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07" name="Google Shape;107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4" name="Shape 11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Google Shape;115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16" name="Google Shape;116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25" name="Google Shape;125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2" name="Shape 1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" name="Google Shape;133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34" name="Google Shape;134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43" name="Google Shape;143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50" name="Shape 1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1" name="Google Shape;15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miter lim="800000"/>
            <a:headEnd len="sm" w="sm" type="none"/>
            <a:tailEnd len="sm" w="sm" type="none"/>
          </a:ln>
        </p:spPr>
      </p:sp>
      <p:sp>
        <p:nvSpPr>
          <p:cNvPr id="152" name="Google Shape;15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53" name="Google Shape;15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200"/>
              <a:buNone/>
            </a:pPr>
            <a:fld id="{00000000-1234-1234-1234-123412341234}" type="slidenum">
              <a:rPr lang="es-ES" sz="12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0" name="Shape 1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1" name="Google Shape;161;p8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62" name="Google Shape;162;p8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9" name="Shape 1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0" name="Google Shape;170;p9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36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sp>
        <p:nvSpPr>
          <p:cNvPr id="171" name="Google Shape;171;p9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Relationship Id="rId3" Type="http://schemas.openxmlformats.org/officeDocument/2006/relationships/image" Target="../media/image1.png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Relationship Id="rId3" Type="http://schemas.openxmlformats.org/officeDocument/2006/relationships/image" Target="../media/image1.png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3.png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5.png"/><Relationship Id="rId3" Type="http://schemas.openxmlformats.org/officeDocument/2006/relationships/image" Target="../media/image1.png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1.png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bg>
      <p:bgPr>
        <a:solidFill>
          <a:schemeClr val="accent2"/>
        </a:solidFill>
      </p:bgPr>
    </p:bg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0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A72326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" name="Google Shape;17;p20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18" name="Google Shape;18;p20"/>
          <p:cNvSpPr txBox="1"/>
          <p:nvPr>
            <p:ph type="title"/>
          </p:nvPr>
        </p:nvSpPr>
        <p:spPr>
          <a:xfrm>
            <a:off x="3867912" y="1298448"/>
            <a:ext cx="7315200" cy="3255264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59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9" name="Google Shape;19;p20"/>
          <p:cNvSpPr txBox="1"/>
          <p:nvPr>
            <p:ph idx="1" type="body"/>
          </p:nvPr>
        </p:nvSpPr>
        <p:spPr>
          <a:xfrm>
            <a:off x="3886200" y="4672584"/>
            <a:ext cx="7315200" cy="914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200"/>
              <a:buNone/>
              <a:defRPr sz="2200" cap="none">
                <a:solidFill>
                  <a:schemeClr val="lt1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sz="18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sz="16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None/>
              <a:defRPr sz="14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20" name="Google Shape;20;p20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1" name="Google Shape;21;p20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2" name="Google Shape;22;p20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omparison">
  <p:cSld name="Comparison">
    <p:spTree>
      <p:nvGrpSpPr>
        <p:cNvPr id="23" name="Shape 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Google Shape;24;p21"/>
          <p:cNvSpPr/>
          <p:nvPr/>
        </p:nvSpPr>
        <p:spPr>
          <a:xfrm>
            <a:off x="0" y="0"/>
            <a:ext cx="12192000" cy="1225550"/>
          </a:xfrm>
          <a:prstGeom prst="rect">
            <a:avLst/>
          </a:prstGeom>
          <a:solidFill>
            <a:srgbClr val="C3404C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" name="Google Shape;25;p21"/>
          <p:cNvSpPr txBox="1"/>
          <p:nvPr>
            <p:ph idx="1" type="body"/>
          </p:nvPr>
        </p:nvSpPr>
        <p:spPr>
          <a:xfrm>
            <a:off x="262463" y="1750000"/>
            <a:ext cx="11384894" cy="807720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2000"/>
              <a:buNone/>
              <a:defRPr b="1" sz="2000">
                <a:solidFill>
                  <a:srgbClr val="595959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600"/>
              <a:buNone/>
              <a:defRPr b="1" sz="1600"/>
            </a:lvl9pPr>
          </a:lstStyle>
          <a:p/>
        </p:txBody>
      </p:sp>
      <p:sp>
        <p:nvSpPr>
          <p:cNvPr id="26" name="Google Shape;26;p21"/>
          <p:cNvSpPr txBox="1"/>
          <p:nvPr>
            <p:ph idx="2" type="body"/>
          </p:nvPr>
        </p:nvSpPr>
        <p:spPr>
          <a:xfrm>
            <a:off x="262464" y="2817976"/>
            <a:ext cx="11384893" cy="3720936"/>
          </a:xfrm>
          <a:prstGeom prst="rect">
            <a:avLst/>
          </a:prstGeom>
          <a:noFill/>
          <a:ln cap="flat" cmpd="sng" w="12700">
            <a:solidFill>
              <a:schemeClr val="dk1"/>
            </a:solidFill>
            <a:prstDash val="dot"/>
            <a:round/>
            <a:headEnd len="sm" w="sm" type="none"/>
            <a:tailEnd len="sm" w="sm" type="none"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  <a:defRPr sz="18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 sz="1800"/>
            </a:lvl2pPr>
            <a:lvl3pPr indent="-3302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600"/>
              <a:buChar char="●"/>
              <a:defRPr sz="1600"/>
            </a:lvl3pPr>
            <a:lvl4pPr indent="-3175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4pPr>
            <a:lvl5pPr indent="-3175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5pPr>
            <a:lvl6pPr indent="-3175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6pPr>
            <a:lvl7pPr indent="-3175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7pPr>
            <a:lvl8pPr indent="-3175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400"/>
              <a:buChar char="●"/>
              <a:defRPr sz="1400"/>
            </a:lvl8pPr>
            <a:lvl9pPr indent="-3175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400"/>
              <a:buChar char="●"/>
              <a:defRPr sz="1400"/>
            </a:lvl9pPr>
          </a:lstStyle>
          <a:p/>
        </p:txBody>
      </p:sp>
      <p:sp>
        <p:nvSpPr>
          <p:cNvPr id="27" name="Google Shape;27;p21"/>
          <p:cNvSpPr txBox="1"/>
          <p:nvPr>
            <p:ph idx="3" type="body"/>
          </p:nvPr>
        </p:nvSpPr>
        <p:spPr>
          <a:xfrm>
            <a:off x="3402767" y="207481"/>
            <a:ext cx="7095475" cy="979487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marR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Noto Sans Symbols"/>
              <a:buNone/>
              <a:defRPr sz="36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showMasterSp="0">
  <p:cSld name="Title Slide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22"/>
          <p:cNvSpPr/>
          <p:nvPr/>
        </p:nvSpPr>
        <p:spPr>
          <a:xfrm>
            <a:off x="-17463" y="0"/>
            <a:ext cx="3886201" cy="6862763"/>
          </a:xfrm>
          <a:prstGeom prst="rect">
            <a:avLst/>
          </a:prstGeom>
          <a:solidFill>
            <a:srgbClr val="EE8D32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0" name="Google Shape;30;p22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5600700" y="2524125"/>
            <a:ext cx="5543550" cy="1819275"/>
          </a:xfrm>
          <a:prstGeom prst="rect">
            <a:avLst/>
          </a:prstGeom>
          <a:noFill/>
          <a:ln>
            <a:noFill/>
          </a:ln>
        </p:spPr>
      </p:pic>
      <p:sp>
        <p:nvSpPr>
          <p:cNvPr id="31" name="Google Shape;31;p22"/>
          <p:cNvSpPr txBox="1"/>
          <p:nvPr/>
        </p:nvSpPr>
        <p:spPr>
          <a:xfrm>
            <a:off x="10761663" y="5205413"/>
            <a:ext cx="184150" cy="368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32" name="Google Shape;32;p22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33" name="Google Shape;33;p22"/>
          <p:cNvSpPr txBox="1"/>
          <p:nvPr>
            <p:ph idx="1" type="body"/>
          </p:nvPr>
        </p:nvSpPr>
        <p:spPr>
          <a:xfrm>
            <a:off x="5600946" y="4572000"/>
            <a:ext cx="5543304" cy="6556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algn="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Corbel"/>
              <a:buNone/>
              <a:defRPr>
                <a:solidFill>
                  <a:srgbClr val="595959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4" name="Google Shape;34;p22"/>
          <p:cNvSpPr txBox="1"/>
          <p:nvPr>
            <p:ph idx="2" type="body"/>
          </p:nvPr>
        </p:nvSpPr>
        <p:spPr>
          <a:xfrm>
            <a:off x="5809088" y="2655426"/>
            <a:ext cx="5137427" cy="1505094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indent="-228600" lvl="0" marL="45720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3600"/>
              <a:buNone/>
              <a:defRPr sz="3600"/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35" name="Google Shape;35;p22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6" name="Google Shape;36;p22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80227B"/>
                </a:solidFill>
              </a:defRPr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7" name="Google Shape;37;p22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ustom Layout">
  <p:cSld name="Custom Layou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23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0" name="Google Shape;40;p23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41" name="Google Shape;41;p23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69A74D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42" name="Google Shape;42;p23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43" name="Google Shape;43;p23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44" name="Google Shape;44;p23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45" name="Google Shape;45;p23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6" name="Google Shape;46;p23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47" name="Google Shape;47;p23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1_Custom Layout">
  <p:cSld name="1_Custom Layout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24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0" name="Google Shape;50;p24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838200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51" name="Google Shape;51;p24"/>
          <p:cNvSpPr/>
          <p:nvPr/>
        </p:nvSpPr>
        <p:spPr>
          <a:xfrm>
            <a:off x="8408988" y="0"/>
            <a:ext cx="3783012" cy="6858000"/>
          </a:xfrm>
          <a:prstGeom prst="rect">
            <a:avLst/>
          </a:prstGeom>
          <a:solidFill>
            <a:srgbClr val="C84C1B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52" name="Google Shape;52;p24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53" name="Google Shape;53;p24"/>
          <p:cNvSpPr txBox="1"/>
          <p:nvPr>
            <p:ph type="title"/>
          </p:nvPr>
        </p:nvSpPr>
        <p:spPr>
          <a:xfrm>
            <a:off x="838200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54" name="Google Shape;54;p24"/>
          <p:cNvSpPr txBox="1"/>
          <p:nvPr>
            <p:ph idx="1" type="body"/>
          </p:nvPr>
        </p:nvSpPr>
        <p:spPr>
          <a:xfrm>
            <a:off x="838199" y="2070100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55" name="Google Shape;55;p24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24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57" name="Google Shape;57;p24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2_Custom Layout">
  <p:cSld name="2_Custom Layou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25"/>
          <p:cNvSpPr txBox="1"/>
          <p:nvPr/>
        </p:nvSpPr>
        <p:spPr>
          <a:xfrm>
            <a:off x="5805488" y="3033713"/>
            <a:ext cx="7707312" cy="3698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-171450" lvl="0" marL="28575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0" i="0" sz="18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0" name="Google Shape;60;p25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4200525" y="1038225"/>
            <a:ext cx="6108700" cy="139700"/>
          </a:xfrm>
          <a:prstGeom prst="rect">
            <a:avLst/>
          </a:prstGeom>
          <a:noFill/>
          <a:ln>
            <a:noFill/>
          </a:ln>
        </p:spPr>
      </p:pic>
      <p:sp>
        <p:nvSpPr>
          <p:cNvPr id="61" name="Google Shape;61;p25"/>
          <p:cNvSpPr/>
          <p:nvPr/>
        </p:nvSpPr>
        <p:spPr>
          <a:xfrm>
            <a:off x="-15875" y="0"/>
            <a:ext cx="3783013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62" name="Google Shape;62;p25"/>
          <p:cNvSpPr txBox="1"/>
          <p:nvPr>
            <p:ph type="title"/>
          </p:nvPr>
        </p:nvSpPr>
        <p:spPr>
          <a:xfrm>
            <a:off x="4200377" y="365125"/>
            <a:ext cx="7292009" cy="62995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63" name="Google Shape;63;p25"/>
          <p:cNvSpPr txBox="1"/>
          <p:nvPr>
            <p:ph idx="1" type="body"/>
          </p:nvPr>
        </p:nvSpPr>
        <p:spPr>
          <a:xfrm>
            <a:off x="4074145" y="2325636"/>
            <a:ext cx="7292010" cy="34163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4064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2800"/>
              <a:buChar char="●"/>
              <a:defRPr sz="2800">
                <a:solidFill>
                  <a:schemeClr val="dk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64" name="Google Shape;64;p25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5" name="Google Shape;65;p25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66" name="Google Shape;66;p25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_Custom Layout">
  <p:cSld name="3_Custom Layout">
    <p:spTree>
      <p:nvGrpSpPr>
        <p:cNvPr id="67" name="Shape 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" name="Google Shape;68;p26"/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F2CE67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69" name="Google Shape;69;p26"/>
          <p:cNvPicPr preferRelativeResize="0"/>
          <p:nvPr/>
        </p:nvPicPr>
        <p:blipFill rotWithShape="1">
          <a:blip r:embed="rId2">
            <a:alphaModFix/>
          </a:blip>
          <a:srcRect b="0" l="0" r="0" t="0"/>
          <a:stretch/>
        </p:blipFill>
        <p:spPr>
          <a:xfrm>
            <a:off x="10201275" y="-17463"/>
            <a:ext cx="1990725" cy="1708151"/>
          </a:xfrm>
          <a:prstGeom prst="rect">
            <a:avLst/>
          </a:prstGeom>
          <a:noFill/>
          <a:ln>
            <a:noFill/>
          </a:ln>
        </p:spPr>
      </p:pic>
      <p:pic>
        <p:nvPicPr>
          <p:cNvPr id="70" name="Google Shape;70;p26"/>
          <p:cNvPicPr preferRelativeResize="0"/>
          <p:nvPr/>
        </p:nvPicPr>
        <p:blipFill rotWithShape="1">
          <a:blip r:embed="rId3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  <p:sp>
        <p:nvSpPr>
          <p:cNvPr id="71" name="Google Shape;71;p26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2" name="Google Shape;72;p26"/>
          <p:cNvSpPr/>
          <p:nvPr>
            <p:ph idx="2" type="chart"/>
          </p:nvPr>
        </p:nvSpPr>
        <p:spPr>
          <a:xfrm>
            <a:off x="838200" y="2082800"/>
            <a:ext cx="10515600" cy="2674938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73" name="Google Shape;73;p26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26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75" name="Google Shape;75;p26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3 pictures" showMasterSp="0">
  <p:cSld name="3 pictures"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27"/>
          <p:cNvSpPr/>
          <p:nvPr/>
        </p:nvSpPr>
        <p:spPr>
          <a:xfrm>
            <a:off x="0" y="-4763"/>
            <a:ext cx="12192000" cy="6858001"/>
          </a:xfrm>
          <a:prstGeom prst="rect">
            <a:avLst/>
          </a:prstGeom>
          <a:solidFill>
            <a:srgbClr val="3B6380"/>
          </a:solidFill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/>
          <a:p>
            <a:pPr indent="0" lvl="0" marL="0" marR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b="0" i="0" sz="1800" u="none" cap="none" strike="noStrik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78" name="Google Shape;78;p27"/>
          <p:cNvPicPr preferRelativeResize="0"/>
          <p:nvPr/>
        </p:nvPicPr>
        <p:blipFill rotWithShape="1">
          <a:blip r:embed="rId2">
            <a:alphaModFix/>
          </a:blip>
          <a:srcRect b="0" l="39835" r="0" t="0"/>
          <a:stretch/>
        </p:blipFill>
        <p:spPr>
          <a:xfrm>
            <a:off x="8861425" y="6138863"/>
            <a:ext cx="3176588" cy="660400"/>
          </a:xfrm>
          <a:prstGeom prst="rect">
            <a:avLst/>
          </a:prstGeom>
          <a:noFill/>
          <a:ln>
            <a:noFill/>
          </a:ln>
        </p:spPr>
      </p:pic>
      <p:sp>
        <p:nvSpPr>
          <p:cNvPr id="79" name="Google Shape;79;p27"/>
          <p:cNvSpPr/>
          <p:nvPr>
            <p:ph idx="2" type="pic"/>
          </p:nvPr>
        </p:nvSpPr>
        <p:spPr>
          <a:xfrm>
            <a:off x="1442128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0" name="Google Shape;80;p27"/>
          <p:cNvSpPr/>
          <p:nvPr>
            <p:ph idx="3" type="pic"/>
          </p:nvPr>
        </p:nvSpPr>
        <p:spPr>
          <a:xfrm>
            <a:off x="4626050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1" name="Google Shape;81;p27"/>
          <p:cNvSpPr/>
          <p:nvPr>
            <p:ph idx="4" type="pic"/>
          </p:nvPr>
        </p:nvSpPr>
        <p:spPr>
          <a:xfrm>
            <a:off x="7809972" y="1486581"/>
            <a:ext cx="2824163" cy="3951287"/>
          </a:xfrm>
          <a:prstGeom prst="rect">
            <a:avLst/>
          </a:prstGeom>
          <a:solidFill>
            <a:schemeClr val="lt2"/>
          </a:solidFill>
          <a:ln>
            <a:noFill/>
          </a:ln>
        </p:spPr>
      </p:sp>
      <p:sp>
        <p:nvSpPr>
          <p:cNvPr id="82" name="Google Shape;82;p27"/>
          <p:cNvSpPr txBox="1"/>
          <p:nvPr>
            <p:ph type="title"/>
          </p:nvPr>
        </p:nvSpPr>
        <p:spPr>
          <a:xfrm>
            <a:off x="1442128" y="365126"/>
            <a:ext cx="9911672" cy="1121456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3600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83" name="Google Shape;83;p27"/>
          <p:cNvSpPr txBox="1"/>
          <p:nvPr>
            <p:ph idx="1" type="body"/>
          </p:nvPr>
        </p:nvSpPr>
        <p:spPr>
          <a:xfrm>
            <a:off x="1436346" y="556676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4" name="Google Shape;84;p27"/>
          <p:cNvSpPr txBox="1"/>
          <p:nvPr>
            <p:ph idx="5" type="body"/>
          </p:nvPr>
        </p:nvSpPr>
        <p:spPr>
          <a:xfrm>
            <a:off x="4626050" y="5566088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5" name="Google Shape;85;p27"/>
          <p:cNvSpPr txBox="1"/>
          <p:nvPr>
            <p:ph idx="6" type="body"/>
          </p:nvPr>
        </p:nvSpPr>
        <p:spPr>
          <a:xfrm>
            <a:off x="7833641" y="5560893"/>
            <a:ext cx="2823486" cy="53907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400"/>
              <a:buNone/>
              <a:defRPr sz="1400">
                <a:solidFill>
                  <a:schemeClr val="lt1"/>
                </a:solidFill>
              </a:defRPr>
            </a:lvl1pPr>
            <a:lvl2pPr indent="-342900" lvl="1" marL="914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2pPr>
            <a:lvl3pPr indent="-342900" lvl="2" marL="1371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3pPr>
            <a:lvl4pPr indent="-342900" lvl="3" marL="18288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4pPr>
            <a:lvl5pPr indent="-342900" lvl="4" marL="22860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5pPr>
            <a:lvl6pPr indent="-342900" lvl="5" marL="27432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6pPr>
            <a:lvl7pPr indent="-342900" lvl="6" marL="32004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7pPr>
            <a:lvl8pPr indent="-342900" lvl="7" marL="365760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SzPts val="1800"/>
              <a:buChar char="●"/>
              <a:defRPr/>
            </a:lvl8pPr>
            <a:lvl9pPr indent="-342900" lvl="8" marL="411480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SzPts val="1800"/>
              <a:buChar char="●"/>
              <a:defRPr/>
            </a:lvl9pPr>
          </a:lstStyle>
          <a:p/>
        </p:txBody>
      </p:sp>
      <p:sp>
        <p:nvSpPr>
          <p:cNvPr id="86" name="Google Shape;86;p27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7" name="Google Shape;87;p27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8" name="Google Shape;88;p27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89" name="Shape 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0" name="Google Shape;90;p28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91" name="Google Shape;91;p28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92" name="Google Shape;92;p28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image" Target="../media/image1.png"/><Relationship Id="rId2" Type="http://schemas.openxmlformats.org/officeDocument/2006/relationships/slideLayout" Target="../slideLayouts/slideLayout1.xml"/><Relationship Id="rId3" Type="http://schemas.openxmlformats.org/officeDocument/2006/relationships/slideLayout" Target="../slideLayouts/slideLayout2.xml"/><Relationship Id="rId4" Type="http://schemas.openxmlformats.org/officeDocument/2006/relationships/slideLayout" Target="../slideLayouts/slideLayout3.xml"/><Relationship Id="rId11" Type="http://schemas.openxmlformats.org/officeDocument/2006/relationships/theme" Target="../theme/theme1.xml"/><Relationship Id="rId10" Type="http://schemas.openxmlformats.org/officeDocument/2006/relationships/slideLayout" Target="../slideLayouts/slideLayout9.xml"/><Relationship Id="rId9" Type="http://schemas.openxmlformats.org/officeDocument/2006/relationships/slideLayout" Target="../slideLayouts/slideLayout8.xml"/><Relationship Id="rId5" Type="http://schemas.openxmlformats.org/officeDocument/2006/relationships/slideLayout" Target="../slideLayouts/slideLayout4.xml"/><Relationship Id="rId6" Type="http://schemas.openxmlformats.org/officeDocument/2006/relationships/slideLayout" Target="../slideLayouts/slideLayout5.xml"/><Relationship Id="rId7" Type="http://schemas.openxmlformats.org/officeDocument/2006/relationships/slideLayout" Target="../slideLayouts/slideLayout6.xml"/><Relationship Id="rId8" Type="http://schemas.openxmlformats.org/officeDocument/2006/relationships/slideLayout" Target="../slideLayouts/slideLayout7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9"/>
          <p:cNvSpPr txBox="1"/>
          <p:nvPr>
            <p:ph idx="11" type="ftr"/>
          </p:nvPr>
        </p:nvSpPr>
        <p:spPr>
          <a:xfrm>
            <a:off x="3868738" y="6356350"/>
            <a:ext cx="59118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1" name="Google Shape;11;p19"/>
          <p:cNvSpPr txBox="1"/>
          <p:nvPr>
            <p:ph idx="12" type="sldNum"/>
          </p:nvPr>
        </p:nvSpPr>
        <p:spPr>
          <a:xfrm>
            <a:off x="10634663" y="6356350"/>
            <a:ext cx="153035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0" lvl="1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0" lvl="2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0" lvl="3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0" lvl="4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0" lvl="5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0" lvl="6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0" lvl="7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0" lvl="8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200"/>
              <a:buFont typeface="Arial"/>
              <a:buNone/>
              <a:defRPr b="1" i="0" sz="1200" u="none" cap="none" strike="noStrike">
                <a:solidFill>
                  <a:schemeClr val="accent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s-ES"/>
              <a:t>‹#›</a:t>
            </a:fld>
            <a:endParaRPr/>
          </a:p>
        </p:txBody>
      </p:sp>
      <p:sp>
        <p:nvSpPr>
          <p:cNvPr id="12" name="Google Shape;12;p19"/>
          <p:cNvSpPr txBox="1"/>
          <p:nvPr>
            <p:ph idx="1" type="body"/>
          </p:nvPr>
        </p:nvSpPr>
        <p:spPr>
          <a:xfrm>
            <a:off x="3868738" y="863600"/>
            <a:ext cx="7315200" cy="512127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-355600" lvl="0" marL="457200" marR="0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ts val="2000"/>
              <a:buFont typeface="Noto Sans Symbols"/>
              <a:buChar char="●"/>
              <a:defRPr b="0" i="0" sz="20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indent="-342900" lvl="1" marL="914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800"/>
              <a:buFont typeface="Noto Sans Symbols"/>
              <a:buChar char="●"/>
              <a:defRPr b="0" i="0" sz="18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indent="-330200" lvl="2" marL="1371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600"/>
              <a:buFont typeface="Noto Sans Symbols"/>
              <a:buChar char="●"/>
              <a:defRPr b="0" i="0" sz="16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indent="-317500" lvl="3" marL="18288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indent="-317500" lvl="4" marL="22860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indent="-317500" lvl="5" marL="27432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indent="-317500" lvl="6" marL="32004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indent="-317500" lvl="7" marL="3657600" marR="0" rtl="0" algn="l">
              <a:lnSpc>
                <a:spcPct val="9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indent="-317500" lvl="8" marL="4114800" marR="0" rtl="0" algn="l">
              <a:lnSpc>
                <a:spcPct val="90000"/>
              </a:lnSpc>
              <a:spcBef>
                <a:spcPts val="250"/>
              </a:spcBef>
              <a:spcAft>
                <a:spcPts val="250"/>
              </a:spcAft>
              <a:buClr>
                <a:schemeClr val="accent1"/>
              </a:buClr>
              <a:buSzPts val="1400"/>
              <a:buFont typeface="Noto Sans Symbols"/>
              <a:buChar char="●"/>
              <a:defRPr b="0" i="0" sz="1400" u="none" cap="none" strike="noStrike">
                <a:solidFill>
                  <a:srgbClr val="595959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sp>
        <p:nvSpPr>
          <p:cNvPr id="13" name="Google Shape;13;p19"/>
          <p:cNvSpPr txBox="1"/>
          <p:nvPr>
            <p:ph idx="10" type="dt"/>
          </p:nvPr>
        </p:nvSpPr>
        <p:spPr>
          <a:xfrm>
            <a:off x="261938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100" u="none" cap="none" strike="noStrike">
                <a:solidFill>
                  <a:srgbClr val="7F7F7F"/>
                </a:solidFill>
                <a:latin typeface="Corbel"/>
                <a:ea typeface="Corbel"/>
                <a:cs typeface="Corbel"/>
                <a:sym typeface="Corbel"/>
              </a:defRPr>
            </a:lvl1pPr>
            <a:lvl2pPr lvl="1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2pPr>
            <a:lvl3pPr lvl="2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3pPr>
            <a:lvl4pPr lvl="3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4pPr>
            <a:lvl5pPr lvl="4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5pPr>
            <a:lvl6pPr lvl="5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6pPr>
            <a:lvl7pPr lvl="6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7pPr>
            <a:lvl8pPr lvl="7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8pPr>
            <a:lvl9pPr lvl="8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400"/>
              <a:buFont typeface="Arial"/>
              <a:buNone/>
              <a:defRPr b="0" i="0" sz="1800" u="none" cap="none" strike="noStrike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defRPr>
            </a:lvl9pPr>
          </a:lstStyle>
          <a:p/>
        </p:txBody>
      </p:sp>
      <p:pic>
        <p:nvPicPr>
          <p:cNvPr id="14" name="Google Shape;14;p19"/>
          <p:cNvPicPr preferRelativeResize="0"/>
          <p:nvPr/>
        </p:nvPicPr>
        <p:blipFill rotWithShape="1">
          <a:blip r:embed="rId1">
            <a:alphaModFix/>
          </a:blip>
          <a:srcRect b="0" l="39835" r="0" t="0"/>
          <a:stretch/>
        </p:blipFill>
        <p:spPr>
          <a:xfrm>
            <a:off x="8512175" y="6067425"/>
            <a:ext cx="3525838" cy="731838"/>
          </a:xfrm>
          <a:prstGeom prst="rect">
            <a:avLst/>
          </a:prstGeom>
          <a:noFill/>
          <a:ln>
            <a:noFill/>
          </a:ln>
        </p:spPr>
      </p:pic>
    </p:spTree>
  </p:cSld>
  <p:clrMap accent1="accent1" accent2="accent2" accent3="accent3" accent4="accent4" accent5="accent5" accent6="accent6" bg1="lt1" bg2="dk2" tx1="dk1" tx2="lt2" folHlink="folHlink" hlink="hlink"/>
  <p:sldLayoutIdLst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0.png"/><Relationship Id="rId4" Type="http://schemas.openxmlformats.org/officeDocument/2006/relationships/image" Target="../media/image6.png"/><Relationship Id="rId5" Type="http://schemas.openxmlformats.org/officeDocument/2006/relationships/image" Target="../media/image7.png"/><Relationship Id="rId6" Type="http://schemas.openxmlformats.org/officeDocument/2006/relationships/image" Target="../media/image9.png"/><Relationship Id="rId7" Type="http://schemas.openxmlformats.org/officeDocument/2006/relationships/image" Target="../media/image8.png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9.png"/><Relationship Id="rId4" Type="http://schemas.openxmlformats.org/officeDocument/2006/relationships/image" Target="../media/image17.png"/><Relationship Id="rId5" Type="http://schemas.openxmlformats.org/officeDocument/2006/relationships/image" Target="../media/image8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9.png"/><Relationship Id="rId4" Type="http://schemas.openxmlformats.org/officeDocument/2006/relationships/image" Target="../media/image21.png"/><Relationship Id="rId5" Type="http://schemas.openxmlformats.org/officeDocument/2006/relationships/image" Target="../media/image8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9.png"/><Relationship Id="rId4" Type="http://schemas.openxmlformats.org/officeDocument/2006/relationships/image" Target="../media/image14.png"/><Relationship Id="rId5" Type="http://schemas.openxmlformats.org/officeDocument/2006/relationships/image" Target="../media/image8.png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3.xml"/><Relationship Id="rId3" Type="http://schemas.openxmlformats.org/officeDocument/2006/relationships/image" Target="../media/image9.png"/><Relationship Id="rId4" Type="http://schemas.openxmlformats.org/officeDocument/2006/relationships/image" Target="../media/image19.png"/><Relationship Id="rId5" Type="http://schemas.openxmlformats.org/officeDocument/2006/relationships/image" Target="../media/image8.png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4.xml"/><Relationship Id="rId3" Type="http://schemas.openxmlformats.org/officeDocument/2006/relationships/image" Target="../media/image9.png"/><Relationship Id="rId4" Type="http://schemas.openxmlformats.org/officeDocument/2006/relationships/image" Target="../media/image20.png"/><Relationship Id="rId5" Type="http://schemas.openxmlformats.org/officeDocument/2006/relationships/image" Target="../media/image8.png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5.xml"/><Relationship Id="rId3" Type="http://schemas.openxmlformats.org/officeDocument/2006/relationships/image" Target="../media/image23.jp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6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1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7.xml"/><Relationship Id="rId3" Type="http://schemas.openxmlformats.org/officeDocument/2006/relationships/image" Target="../media/image15.jpg"/><Relationship Id="rId4" Type="http://schemas.openxmlformats.org/officeDocument/2006/relationships/image" Target="../media/image9.png"/><Relationship Id="rId5" Type="http://schemas.openxmlformats.org/officeDocument/2006/relationships/image" Target="../media/image8.png"/></Relationships>
</file>

<file path=ppt/slides/_rels/slide1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8.xml"/><Relationship Id="rId3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9.png"/><Relationship Id="rId4" Type="http://schemas.openxmlformats.org/officeDocument/2006/relationships/image" Target="../media/image25.png"/><Relationship Id="rId5" Type="http://schemas.openxmlformats.org/officeDocument/2006/relationships/image" Target="../media/image8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9.png"/><Relationship Id="rId4" Type="http://schemas.openxmlformats.org/officeDocument/2006/relationships/image" Target="../media/image24.png"/><Relationship Id="rId5" Type="http://schemas.openxmlformats.org/officeDocument/2006/relationships/image" Target="../media/image8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9.png"/><Relationship Id="rId4" Type="http://schemas.openxmlformats.org/officeDocument/2006/relationships/image" Target="../media/image12.png"/><Relationship Id="rId5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9.png"/><Relationship Id="rId4" Type="http://schemas.openxmlformats.org/officeDocument/2006/relationships/image" Target="../media/image13.png"/><Relationship Id="rId5" Type="http://schemas.openxmlformats.org/officeDocument/2006/relationships/image" Target="../media/image8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9.png"/><Relationship Id="rId4" Type="http://schemas.openxmlformats.org/officeDocument/2006/relationships/image" Target="../media/image18.png"/><Relationship Id="rId5" Type="http://schemas.openxmlformats.org/officeDocument/2006/relationships/image" Target="../media/image8.png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9.png"/><Relationship Id="rId4" Type="http://schemas.openxmlformats.org/officeDocument/2006/relationships/image" Target="../media/image26.png"/><Relationship Id="rId5" Type="http://schemas.openxmlformats.org/officeDocument/2006/relationships/image" Target="../media/image8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9.png"/><Relationship Id="rId4" Type="http://schemas.openxmlformats.org/officeDocument/2006/relationships/image" Target="../media/image22.png"/><Relationship Id="rId5" Type="http://schemas.openxmlformats.org/officeDocument/2006/relationships/image" Target="../media/image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9.png"/><Relationship Id="rId4" Type="http://schemas.openxmlformats.org/officeDocument/2006/relationships/image" Target="../media/image27.png"/><Relationship Id="rId5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7" name="Shape 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8" name="Google Shape;98;p1"/>
          <p:cNvSpPr txBox="1"/>
          <p:nvPr>
            <p:ph type="title"/>
          </p:nvPr>
        </p:nvSpPr>
        <p:spPr>
          <a:xfrm>
            <a:off x="114300" y="1182250"/>
            <a:ext cx="12077700" cy="41658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rPr lang="es-ES"/>
              <a:t>EMPATIA</a:t>
            </a:r>
            <a:endParaRPr b="1" sz="11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SzPts val="1400"/>
              <a:buNone/>
            </a:pPr>
            <a:r>
              <a:t/>
            </a:r>
            <a:endParaRPr/>
          </a:p>
        </p:txBody>
      </p:sp>
      <p:grpSp>
        <p:nvGrpSpPr>
          <p:cNvPr id="99" name="Google Shape;99;p1"/>
          <p:cNvGrpSpPr/>
          <p:nvPr/>
        </p:nvGrpSpPr>
        <p:grpSpPr>
          <a:xfrm>
            <a:off x="3714190" y="5347947"/>
            <a:ext cx="3885722" cy="1320800"/>
            <a:chOff x="3714190" y="5347947"/>
            <a:chExt cx="3885722" cy="1320800"/>
          </a:xfrm>
        </p:grpSpPr>
        <p:pic>
          <p:nvPicPr>
            <p:cNvPr id="100" name="Google Shape;100;p1"/>
            <p:cNvPicPr preferRelativeResize="0"/>
            <p:nvPr/>
          </p:nvPicPr>
          <p:blipFill rotWithShape="1">
            <a:blip r:embed="rId3">
              <a:alphaModFix/>
            </a:blip>
            <a:srcRect b="0" l="0" r="0" t="0"/>
            <a:stretch/>
          </p:blipFill>
          <p:spPr>
            <a:xfrm>
              <a:off x="3714190" y="5894811"/>
              <a:ext cx="2095500" cy="482600"/>
            </a:xfrm>
            <a:prstGeom prst="rect">
              <a:avLst/>
            </a:prstGeom>
            <a:noFill/>
            <a:ln>
              <a:noFill/>
            </a:ln>
          </p:spPr>
        </p:pic>
        <p:pic>
          <p:nvPicPr>
            <p:cNvPr id="101" name="Google Shape;101;p1"/>
            <p:cNvPicPr preferRelativeResize="0"/>
            <p:nvPr/>
          </p:nvPicPr>
          <p:blipFill rotWithShape="1">
            <a:blip r:embed="rId4">
              <a:alphaModFix/>
            </a:blip>
            <a:srcRect b="0" l="0" r="0" t="0"/>
            <a:stretch/>
          </p:blipFill>
          <p:spPr>
            <a:xfrm>
              <a:off x="6279112" y="5347947"/>
              <a:ext cx="1320800" cy="13208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02" name="Google Shape;102;p1"/>
          <p:cNvPicPr preferRelativeResize="0"/>
          <p:nvPr/>
        </p:nvPicPr>
        <p:blipFill rotWithShape="1">
          <a:blip r:embed="rId5">
            <a:alphaModFix/>
          </a:blip>
          <a:srcRect b="0" l="0" r="0" t="0"/>
          <a:stretch/>
        </p:blipFill>
        <p:spPr>
          <a:xfrm>
            <a:off x="718828" y="5882111"/>
            <a:ext cx="2476500" cy="495300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103" name="Google Shape;103;p1"/>
          <p:cNvPicPr preferRelativeResize="0"/>
          <p:nvPr/>
        </p:nvPicPr>
        <p:blipFill rotWithShape="1">
          <a:blip r:embed="rId6">
            <a:alphaModFix/>
          </a:blip>
          <a:srcRect b="0" l="0" r="0" t="0"/>
          <a:stretch/>
        </p:blipFill>
        <p:spPr>
          <a:xfrm>
            <a:off x="4692777" y="596621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104" name="Google Shape;104;p1" title="transferir.pn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82" name="Google Shape;182;p10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83" name="Google Shape;183;p10"/>
          <p:cNvSpPr txBox="1"/>
          <p:nvPr/>
        </p:nvSpPr>
        <p:spPr>
          <a:xfrm>
            <a:off x="918560" y="1751873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EMPATIA NA PRÁTICA – EXEMPLOS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Colega sobrecarregado com tarefas → ofereces ajuda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Amigo desabafa → validas sem dar conselhos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🟢 Desconhecido em sofrimento → ofereces gentileza sem perguntar “porquê”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4" name="Google Shape;184;p10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51720" y="133096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85" name="Google Shape;185;p10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86" name="Google Shape;186;p10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0" name="Shape 19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91" name="Google Shape;191;p11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92" name="Google Shape;192;p11"/>
          <p:cNvSpPr txBox="1"/>
          <p:nvPr/>
        </p:nvSpPr>
        <p:spPr>
          <a:xfrm>
            <a:off x="1004747" y="1679683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COMO SE MANIFESTA A FALTA DE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EMPATÍA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Ignorar sinais emocionais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Desvalorizar ou minimizar sentimentos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Apressar-se a “resolver” ou mudar de assunto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Dar conselhos sem que a pessoa peça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3" name="Google Shape;193;p11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49213" y="128524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94" name="Google Shape;194;p11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95" name="Google Shape;195;p11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9" name="Shape 1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0" name="Google Shape;200;p1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12"/>
          <p:cNvSpPr txBox="1"/>
          <p:nvPr/>
        </p:nvSpPr>
        <p:spPr>
          <a:xfrm>
            <a:off x="1062855" y="1678769"/>
            <a:ext cx="6172200" cy="26658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EMPATIA E TRABALHO EM EQUIPA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Equipas empáticas: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Partilham de forma mais aberta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Resolver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conflitos de forma construtiva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Sentem-se mais seguras para ser quem são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Constroem uma colaboração mais forte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2" name="Google Shape;202;p12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99665" y="1360594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3" name="Google Shape;203;p12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04" name="Google Shape;204;p1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8" name="Shape 2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09" name="Google Shape;209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0" name="Google Shape;210;p13"/>
          <p:cNvSpPr txBox="1"/>
          <p:nvPr/>
        </p:nvSpPr>
        <p:spPr>
          <a:xfrm>
            <a:off x="992606" y="1682947"/>
            <a:ext cx="6172200" cy="2862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EMPATIA EM MOMENTOS DIFÍCEIS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É mais difícil - e mais essencial -  ser empático quando: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Discordamos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Nos sentimos desencadeados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Estamos nós próprios sobrecarregados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Aprender a pausar e responder em vez de reagir desenvolve resiliência emocional.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1" name="Google Shape;211;p13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771919" y="1503430"/>
            <a:ext cx="4699000" cy="4483100"/>
          </a:xfrm>
          <a:prstGeom prst="rect">
            <a:avLst/>
          </a:prstGeom>
          <a:noFill/>
          <a:ln>
            <a:noFill/>
          </a:ln>
        </p:spPr>
      </p:pic>
      <p:sp>
        <p:nvSpPr>
          <p:cNvPr id="212" name="Google Shape;212;p13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13" name="Google Shape;213;p1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17" name="Shape 2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18" name="Google Shape;21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19" name="Google Shape;219;p14"/>
          <p:cNvSpPr txBox="1"/>
          <p:nvPr/>
        </p:nvSpPr>
        <p:spPr>
          <a:xfrm>
            <a:off x="1065187" y="1853358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DESENVOLVER A TUA COMPETÊNCIA DE EMPATIA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✅ Pratica o silêncio e a presença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✅ Faz perguntas abertas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✅ Regista as tuas próprias emoções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✅ Reflete após conversas difíceis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0" name="Google Shape;220;p1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74581" y="1651843"/>
            <a:ext cx="4699000" cy="3352800"/>
          </a:xfrm>
          <a:prstGeom prst="rect">
            <a:avLst/>
          </a:prstGeom>
          <a:noFill/>
          <a:ln>
            <a:noFill/>
          </a:ln>
        </p:spPr>
      </p:pic>
      <p:sp>
        <p:nvSpPr>
          <p:cNvPr id="221" name="Google Shape;221;p14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22" name="Google Shape;222;p1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26" name="Shape 2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7" name="Google Shape;227;p16"/>
          <p:cNvSpPr txBox="1"/>
          <p:nvPr/>
        </p:nvSpPr>
        <p:spPr>
          <a:xfrm>
            <a:off x="395289" y="1477963"/>
            <a:ext cx="6615112" cy="488791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rPr b="1"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Competências de Comunicação</a:t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• A capacidade de comunicar de forma eficaz com supervisores, parceiros e colegas é essencial, independentemente do setor onde trabalhas.</a:t>
            </a:r>
            <a:b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• Na era digital, é importante saber enviar e receber mensagens corretamente, seja presencialmente, por telefone, email ou redes sociais.</a:t>
            </a:r>
            <a:b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 • Uma boa comunicação ajuda-te a garantir contratos, conquistar promoções e ter sucesso na tua carreira.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None/>
            </a:pPr>
            <a:r>
              <a:t/>
            </a:r>
            <a:endParaRPr b="0" i="0" sz="2000" u="none" cap="none" strike="noStrike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mage result for assertive communication" id="228" name="Google Shape;228;p1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7261413" y="2369110"/>
            <a:ext cx="4175125" cy="2782888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29" name="Google Shape;229;p1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0" name="Google Shape;230;p16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1" name="Google Shape;231;p1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35" name="Shape 2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236" name="Google Shape;23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37" name="Google Shape;237;p15"/>
          <p:cNvSpPr txBox="1"/>
          <p:nvPr/>
        </p:nvSpPr>
        <p:spPr>
          <a:xfrm>
            <a:off x="1945640" y="2551837"/>
            <a:ext cx="9530100" cy="2264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Corbe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CONCLUSÕES</a:t>
            </a:r>
            <a:endParaRPr b="0" i="0" sz="1400" u="none" cap="none" strike="noStrik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orbel"/>
              <a:buNone/>
            </a:pPr>
            <a:r>
              <a:t/>
            </a:r>
            <a:endParaRPr b="1" i="0" sz="1800" u="none" cap="none" strike="noStrike">
              <a:solidFill>
                <a:srgbClr val="000000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A empatia não é algo que temos ou não temos - é uma competência que podemos desenvolver com intenção, humildade e ligação.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“</a:t>
            </a:r>
            <a:r>
              <a:rPr i="1" lang="es-ES" sz="1800">
                <a:latin typeface="Corbel"/>
                <a:ea typeface="Corbel"/>
                <a:cs typeface="Corbel"/>
                <a:sym typeface="Corbel"/>
              </a:rPr>
              <a:t>A empatia é o antídoto para a vergonha. As duas palavras mais poderosas quando estamos em dificuldade são: Eu também.</a:t>
            </a: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” — Brené Brown</a:t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38" name="Google Shape;238;p15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39" name="Google Shape;239;p15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1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43" name="Shape 2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4" name="Google Shape;244;p17"/>
          <p:cNvSpPr txBox="1"/>
          <p:nvPr>
            <p:ph idx="2" type="body"/>
          </p:nvPr>
        </p:nvSpPr>
        <p:spPr>
          <a:xfrm>
            <a:off x="287347" y="1738325"/>
            <a:ext cx="8640900" cy="37212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spcBef>
                <a:spcPts val="1200"/>
              </a:spcBef>
              <a:spcAft>
                <a:spcPts val="0"/>
              </a:spcAft>
              <a:buNone/>
            </a:pPr>
            <a:r>
              <a:rPr b="1" lang="es-ES"/>
              <a:t>REFERÊNCIAS</a:t>
            </a:r>
            <a:endParaRPr b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/>
              <a:t>Brown, B. (2018). Dare to Lead: </a:t>
            </a:r>
            <a:r>
              <a:rPr i="1" lang="es-ES"/>
              <a:t>Brave Work. Tough Conversations. Whole Hearts. Random House.</a:t>
            </a:r>
            <a:endParaRPr i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/>
              <a:t>Goleman, D. (1995). </a:t>
            </a:r>
            <a:r>
              <a:rPr i="1" lang="es-ES"/>
              <a:t>Emotional Intelligence. Bantam Books.</a:t>
            </a:r>
            <a:endParaRPr i="1"/>
          </a:p>
          <a:p>
            <a:pPr indent="-342900" lvl="0" marL="457200" rtl="0" algn="l"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/>
              <a:t>Decety, J. &amp; Jackson, P.L. (2006). “</a:t>
            </a:r>
            <a:r>
              <a:rPr i="1" lang="es-ES"/>
              <a:t>A Social Neuroscience Perspective on Empathy.</a:t>
            </a:r>
            <a:r>
              <a:rPr lang="es-ES"/>
              <a:t>” Current Directions in Psychological Science, 15(2), 54–58.</a:t>
            </a:r>
            <a:endParaRPr/>
          </a:p>
          <a:p>
            <a:pPr indent="-182563" lvl="0" marL="182563" rtl="0" algn="l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SzPts val="1800"/>
              <a:buChar char="●"/>
            </a:pPr>
            <a:r>
              <a:rPr lang="es-ES"/>
              <a:t>Neff, K. (2011). Self-Compassion: </a:t>
            </a:r>
            <a:r>
              <a:rPr i="1" lang="es-ES"/>
              <a:t>The Proven Power of Being Kind to Yourself.</a:t>
            </a:r>
            <a:endParaRPr i="1"/>
          </a:p>
        </p:txBody>
      </p:sp>
      <p:pic>
        <p:nvPicPr>
          <p:cNvPr id="245" name="Google Shape;245;p1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8831263" y="1222375"/>
            <a:ext cx="3360737" cy="2519363"/>
          </a:xfrm>
          <a:prstGeom prst="rect">
            <a:avLst/>
          </a:prstGeom>
          <a:noFill/>
          <a:ln>
            <a:noFill/>
          </a:ln>
        </p:spPr>
      </p:pic>
      <p:pic>
        <p:nvPicPr>
          <p:cNvPr descr="Logotipo&#10;&#10;El contenido generado por IA puede ser incorrecto." id="246" name="Google Shape;246;p1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247" name="Google Shape;247;p17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248" name="Google Shape;248;p1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53" name="Shape 2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4" name="Google Shape;254;g3af08e5155f_0_52"/>
          <p:cNvSpPr txBox="1"/>
          <p:nvPr/>
        </p:nvSpPr>
        <p:spPr>
          <a:xfrm>
            <a:off x="1954213" y="3227294"/>
            <a:ext cx="8764500" cy="13797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 fontScale="55000" lnSpcReduction="20000"/>
          </a:bodyPr>
          <a:lstStyle/>
          <a:p>
            <a:pPr indent="0" lvl="0" marL="0" marR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www.____________________</a:t>
            </a:r>
            <a:endParaRPr sz="4667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rPr b="1" lang="es-ES" sz="4667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www.facebook.com/___________________</a:t>
            </a:r>
            <a:r>
              <a:rPr b="1" lang="es-ES" sz="4700" cap="none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 </a:t>
            </a:r>
            <a:endParaRPr/>
          </a:p>
          <a:p>
            <a:pPr indent="0" lvl="0" marL="0" marR="0" rtl="0" algn="ctr">
              <a:lnSpc>
                <a:spcPct val="90000"/>
              </a:lnSpc>
              <a:spcBef>
                <a:spcPts val="1200"/>
              </a:spcBef>
              <a:spcAft>
                <a:spcPts val="0"/>
              </a:spcAft>
              <a:buClr>
                <a:schemeClr val="accent1"/>
              </a:buClr>
              <a:buSzPct val="100000"/>
              <a:buFont typeface="Noto Sans Symbols"/>
              <a:buNone/>
            </a:pPr>
            <a:r>
              <a:t/>
            </a:r>
            <a:endParaRPr sz="2200" cap="none">
              <a:solidFill>
                <a:schemeClr val="lt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255" name="Google Shape;255;g3af08e5155f_0_52"/>
          <p:cNvSpPr txBox="1"/>
          <p:nvPr/>
        </p:nvSpPr>
        <p:spPr>
          <a:xfrm>
            <a:off x="187325" y="5974200"/>
            <a:ext cx="71532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>
                <a:solidFill>
                  <a:schemeClr val="lt1"/>
                </a:solidFill>
                <a:latin typeface="Corbel"/>
                <a:ea typeface="Corbel"/>
                <a:cs typeface="Corbel"/>
                <a:sym typeface="Corbel"/>
              </a:rPr>
              <a:t>Aviso legal: A publicação foi produzida com o apoio do Programa Erasmus+ da União Europeia. Os conteúdos desta página são da exclusiva responsabilidade dos parceiros e não podem, em caso algum, ser considerados como refletindo as posições da AN ou da Comissão.</a:t>
            </a:r>
            <a:endParaRPr/>
          </a:p>
        </p:txBody>
      </p:sp>
      <p:pic>
        <p:nvPicPr>
          <p:cNvPr descr="Logotipo&#10;&#10;El contenido generado por IA puede ser incorrecto." id="256" name="Google Shape;256;g3af08e5155f_0_5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419052" y="75105"/>
            <a:ext cx="3353895" cy="3353895"/>
          </a:xfrm>
          <a:prstGeom prst="rect">
            <a:avLst/>
          </a:prstGeom>
          <a:noFill/>
          <a:ln>
            <a:noFill/>
          </a:ln>
        </p:spPr>
      </p:pic>
      <p:pic>
        <p:nvPicPr>
          <p:cNvPr id="257" name="Google Shape;257;g3af08e5155f_0_5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58" name="Google Shape;258;g3af08e5155f_0_52" title="transferir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2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Logotipo&#10;&#10;El contenido generado por IA puede ser incorrecto." id="110" name="Google Shape;110;p2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1" name="Google Shape;111;p2" title="Captura de ecrã 2025-12-09, às 18.39.1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6658375" y="1795825"/>
            <a:ext cx="4364899" cy="3974425"/>
          </a:xfrm>
          <a:prstGeom prst="rect">
            <a:avLst/>
          </a:prstGeom>
          <a:noFill/>
          <a:ln>
            <a:noFill/>
          </a:ln>
        </p:spPr>
      </p:pic>
      <p:sp>
        <p:nvSpPr>
          <p:cNvPr id="112" name="Google Shape;112;p2"/>
          <p:cNvSpPr txBox="1"/>
          <p:nvPr/>
        </p:nvSpPr>
        <p:spPr>
          <a:xfrm>
            <a:off x="711200" y="2565400"/>
            <a:ext cx="5638800" cy="203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OBJETIVO GERAL:</a:t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Ajudar os participantes a compreender o conceito de empatia, diferenciá-lo da simpatia e aprender a aplicar a empatia em contextos pessoais e profissionais.</a:t>
            </a:r>
            <a:endParaRPr sz="23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13" name="Google Shape;113;p2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7" name="Shape 11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18" name="Google Shape;118;p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pic>
        <p:nvPicPr>
          <p:cNvPr id="119" name="Google Shape;119;p3" title="Captura de ecrã 2025-12-09, às 18.40.46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020252" y="1939575"/>
            <a:ext cx="2202325" cy="3585200"/>
          </a:xfrm>
          <a:prstGeom prst="rect">
            <a:avLst/>
          </a:prstGeom>
          <a:noFill/>
          <a:ln>
            <a:noFill/>
          </a:ln>
        </p:spPr>
      </p:pic>
      <p:sp>
        <p:nvSpPr>
          <p:cNvPr id="120" name="Google Shape;120;p3"/>
          <p:cNvSpPr txBox="1"/>
          <p:nvPr/>
        </p:nvSpPr>
        <p:spPr>
          <a:xfrm>
            <a:off x="711200" y="2259150"/>
            <a:ext cx="7518300" cy="2339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1"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OBJETIVO </a:t>
            </a:r>
            <a:r>
              <a:rPr b="1"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ESPECÍFICOS</a:t>
            </a:r>
            <a:r>
              <a:rPr b="1"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:</a:t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 b="1"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• Reconhecer a definição e o valor da empatia na interação humana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• Compreender a empatia cognitiva e emocional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• Praticar comportamentos que demonstrem comunicação empática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s-ES" sz="20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• Descobrir como a empatia melhora o trabalho em equipa e a resolução de conflitos</a:t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sp>
        <p:nvSpPr>
          <p:cNvPr id="121" name="Google Shape;121;p3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22" name="Google Shape;122;p3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27" name="Google Shape;127;p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28" name="Google Shape;128;p4"/>
          <p:cNvSpPr txBox="1"/>
          <p:nvPr/>
        </p:nvSpPr>
        <p:spPr>
          <a:xfrm>
            <a:off x="787400" y="2101050"/>
            <a:ext cx="5308500" cy="23781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O QUE É A EMPATIA?</a:t>
            </a:r>
            <a:endParaRPr b="1" sz="1100">
              <a:solidFill>
                <a:schemeClr val="dk1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A empatia é a capacidade de reconhecer, compreender e partilhar os pensamentos e sentimentos de outra pessoa.</a:t>
            </a:r>
            <a:b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solidFill>
                  <a:schemeClr val="dk1"/>
                </a:solidFill>
                <a:latin typeface="Corbel"/>
                <a:ea typeface="Corbel"/>
                <a:cs typeface="Corbel"/>
                <a:sym typeface="Corbel"/>
              </a:rPr>
              <a:t>Permite-nos criar uma ligação humana genuína.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solidFill>
                <a:schemeClr val="dk1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Visita dibujada a mano al concepto de psicólogo." id="129" name="Google Shape;129;p4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6200" y="1854200"/>
            <a:ext cx="5134599" cy="3666425"/>
          </a:xfrm>
          <a:prstGeom prst="rect">
            <a:avLst/>
          </a:prstGeom>
          <a:noFill/>
          <a:ln>
            <a:noFill/>
          </a:ln>
        </p:spPr>
      </p:pic>
      <p:sp>
        <p:nvSpPr>
          <p:cNvPr id="130" name="Google Shape;130;p4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1" name="Google Shape;131;p4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5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36" name="Google Shape;136;p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37" name="Google Shape;137;p5"/>
          <p:cNvSpPr txBox="1"/>
          <p:nvPr/>
        </p:nvSpPr>
        <p:spPr>
          <a:xfrm>
            <a:off x="1078699" y="1884425"/>
            <a:ext cx="5969700" cy="23934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r>
              <a:rPr b="1" lang="es-ES" sz="2000">
                <a:latin typeface="Corbel"/>
                <a:ea typeface="Corbel"/>
                <a:cs typeface="Corbel"/>
                <a:sym typeface="Corbel"/>
              </a:rPr>
              <a:t> VS. </a:t>
            </a:r>
            <a:r>
              <a:rPr b="1" lang="es-ES" sz="2000">
                <a:latin typeface="Corbel"/>
                <a:ea typeface="Corbel"/>
                <a:cs typeface="Corbel"/>
                <a:sym typeface="Corbel"/>
              </a:rPr>
              <a:t>SIMPATÍA</a:t>
            </a:r>
            <a:endParaRPr b="1" sz="2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🟦 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: “Sinto contigo.”</a:t>
            </a:r>
            <a:br>
              <a:rPr lang="es-ES" sz="2000">
                <a:latin typeface="Corbel"/>
                <a:ea typeface="Corbel"/>
                <a:cs typeface="Corbel"/>
                <a:sym typeface="Corbel"/>
              </a:rPr>
            </a:b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🟨 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Simpatía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: “Sinto pena de ti.”</a:t>
            </a:r>
            <a:endParaRPr sz="2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A empatia cria ligação, a simpatia cria distância.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2000"/>
              <a:buFont typeface="Arial"/>
              <a:buNone/>
            </a:pPr>
            <a:r>
              <a:t/>
            </a:r>
            <a:endParaRPr sz="20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38" name="Google Shape;138;p5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426994" y="1321751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39" name="Google Shape;139;p5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0" name="Google Shape;140;p5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45" name="Google Shape;145;p6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46" name="Google Shape;146;p6"/>
          <p:cNvSpPr txBox="1"/>
          <p:nvPr/>
        </p:nvSpPr>
        <p:spPr>
          <a:xfrm>
            <a:off x="677347" y="1939575"/>
            <a:ext cx="6904500" cy="16545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None/>
            </a:pPr>
            <a:r>
              <a:rPr b="1" lang="es-ES" sz="2000">
                <a:latin typeface="Corbel"/>
                <a:ea typeface="Corbel"/>
                <a:cs typeface="Corbel"/>
                <a:sym typeface="Corbel"/>
              </a:rPr>
              <a:t>TIPOS DE </a:t>
            </a:r>
            <a:r>
              <a:rPr b="1"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endParaRPr b="1" sz="20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1500"/>
              </a:spcAft>
              <a:buNone/>
            </a:pP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 cognitiva – compreender 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perspetivas</a:t>
            </a:r>
            <a:br>
              <a:rPr lang="es-ES" sz="2000">
                <a:latin typeface="Corbel"/>
                <a:ea typeface="Corbel"/>
                <a:cs typeface="Corbel"/>
                <a:sym typeface="Corbel"/>
              </a:rPr>
            </a:b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 emocional – partilhar sentimentos</a:t>
            </a:r>
            <a:br>
              <a:rPr lang="es-ES" sz="2000">
                <a:latin typeface="Corbel"/>
                <a:ea typeface="Corbel"/>
                <a:cs typeface="Corbel"/>
                <a:sym typeface="Corbel"/>
              </a:rPr>
            </a:b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Empatía</a:t>
            </a:r>
            <a:r>
              <a:rPr lang="es-ES" sz="2000">
                <a:latin typeface="Corbel"/>
                <a:ea typeface="Corbel"/>
                <a:cs typeface="Corbel"/>
                <a:sym typeface="Corbel"/>
              </a:rPr>
              <a:t> compassiva – agir de forma solidária</a:t>
            </a:r>
            <a:endParaRPr b="1" sz="20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7" name="Google Shape;147;p6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580681" y="1308100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48" name="Google Shape;148;p6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49" name="Google Shape;149;p6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54" name="Shape 1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55" name="Google Shape;155;p7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56" name="Google Shape;156;p7"/>
          <p:cNvSpPr txBox="1"/>
          <p:nvPr/>
        </p:nvSpPr>
        <p:spPr>
          <a:xfrm>
            <a:off x="968542" y="1503430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PORQUÊ A EMPATIA É IMPORTANTE?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Melhora relações e confiança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Evita falhas de comunicação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Promove inclusão e reduz preconceitos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Ajuda as equipas a trabalhar melhor juntas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7" name="Google Shape;157;p7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329680" y="1250745"/>
            <a:ext cx="4699000" cy="4699000"/>
          </a:xfrm>
          <a:prstGeom prst="rect">
            <a:avLst/>
          </a:prstGeom>
          <a:noFill/>
          <a:ln>
            <a:noFill/>
          </a:ln>
        </p:spPr>
      </p:pic>
      <p:sp>
        <p:nvSpPr>
          <p:cNvPr id="158" name="Google Shape;158;p7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59" name="Google Shape;159;p7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63" name="Shape 1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64" name="Google Shape;164;p8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65" name="Google Shape;165;p8"/>
          <p:cNvSpPr txBox="1"/>
          <p:nvPr/>
        </p:nvSpPr>
        <p:spPr>
          <a:xfrm>
            <a:off x="939800" y="1503430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SINAIS DE COMUNICAÇÃO EMPÁTICA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• Contacto visual e postura aberta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Escuta ativa sem interrupções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Respostas refletidas (ex.: “Parece que…” )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Validação emocional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descr="Ilustración de terapia del habla en estilo dibujado a mano con personas hablando con psicólogo" id="166" name="Google Shape;166;p8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7112000" y="1275589"/>
            <a:ext cx="4649312" cy="4649312"/>
          </a:xfrm>
          <a:prstGeom prst="rect">
            <a:avLst/>
          </a:prstGeom>
          <a:noFill/>
          <a:ln>
            <a:noFill/>
          </a:ln>
        </p:spPr>
      </p:pic>
      <p:sp>
        <p:nvSpPr>
          <p:cNvPr id="167" name="Google Shape;167;p8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68" name="Google Shape;168;p8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2" name="Shape 1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descr="Logotipo&#10;&#10;El contenido generado por IA puede ser incorrecto." id="173" name="Google Shape;173;p9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-139139" y="-171383"/>
            <a:ext cx="1674813" cy="1674813"/>
          </a:xfrm>
          <a:prstGeom prst="rect">
            <a:avLst/>
          </a:prstGeom>
          <a:noFill/>
          <a:ln>
            <a:noFill/>
          </a:ln>
        </p:spPr>
      </p:pic>
      <p:sp>
        <p:nvSpPr>
          <p:cNvPr id="174" name="Google Shape;174;p9"/>
          <p:cNvSpPr txBox="1"/>
          <p:nvPr/>
        </p:nvSpPr>
        <p:spPr>
          <a:xfrm>
            <a:off x="1003223" y="1503430"/>
            <a:ext cx="6172200" cy="23472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spAutoFit/>
          </a:bodyPr>
          <a:lstStyle/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RESPONDER COM </a:t>
            </a:r>
            <a:r>
              <a:rPr b="1" lang="es-ES" sz="1800">
                <a:latin typeface="Corbel"/>
                <a:ea typeface="Corbel"/>
                <a:cs typeface="Corbel"/>
                <a:sym typeface="Corbel"/>
              </a:rPr>
              <a:t>EMPATÍA</a:t>
            </a:r>
            <a:endParaRPr b="1" sz="1800">
              <a:latin typeface="Corbel"/>
              <a:ea typeface="Corbel"/>
              <a:cs typeface="Corbel"/>
              <a:sym typeface="Corbel"/>
            </a:endParaRPr>
          </a:p>
          <a:p>
            <a:pPr indent="0" lvl="0" marL="0" rtl="0" algn="l">
              <a:lnSpc>
                <a:spcPct val="115000"/>
              </a:lnSpc>
              <a:spcBef>
                <a:spcPts val="150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Usa frases como: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“Isso parece difícil. Estou aqui para ti.”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“Percebo de onde vens.”</a:t>
            </a:r>
            <a:br>
              <a:rPr lang="es-ES" sz="1800">
                <a:latin typeface="Corbel"/>
                <a:ea typeface="Corbel"/>
                <a:cs typeface="Corbel"/>
                <a:sym typeface="Corbel"/>
              </a:rPr>
            </a:br>
            <a:r>
              <a:rPr lang="es-ES" sz="1800">
                <a:latin typeface="Corbel"/>
                <a:ea typeface="Corbel"/>
                <a:cs typeface="Corbel"/>
                <a:sym typeface="Corbel"/>
              </a:rPr>
              <a:t> • “Do que precisas neste momento?”</a:t>
            </a:r>
            <a:endParaRPr sz="1100">
              <a:solidFill>
                <a:schemeClr val="dk1"/>
              </a:solidFill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500"/>
              </a:spcBef>
              <a:spcAft>
                <a:spcPts val="0"/>
              </a:spcAft>
              <a:buClr>
                <a:srgbClr val="000000"/>
              </a:buClr>
              <a:buSzPts val="1800"/>
              <a:buFont typeface="Arial"/>
              <a:buNone/>
            </a:pPr>
            <a:r>
              <a:t/>
            </a:r>
            <a:endParaRPr sz="1800"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5" name="Google Shape;175;p9"/>
          <p:cNvPicPr preferRelativeResize="0"/>
          <p:nvPr/>
        </p:nvPicPr>
        <p:blipFill rotWithShape="1">
          <a:blip r:embed="rId4">
            <a:alphaModFix/>
          </a:blip>
          <a:srcRect b="0" l="0" r="0" t="0"/>
          <a:stretch/>
        </p:blipFill>
        <p:spPr>
          <a:xfrm>
            <a:off x="6806639" y="1503430"/>
            <a:ext cx="4699000" cy="35179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9"/>
          <p:cNvSpPr txBox="1"/>
          <p:nvPr/>
        </p:nvSpPr>
        <p:spPr>
          <a:xfrm>
            <a:off x="2897126" y="264675"/>
            <a:ext cx="8226900" cy="16749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4267"/>
              <a:buFont typeface="Corbel"/>
              <a:buNone/>
            </a:pP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COMPETÊNCIAS</a:t>
            </a:r>
            <a: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 - </a:t>
            </a:r>
            <a:r>
              <a:rPr lang="es-ES" sz="4267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  <a:t>EMPATIA</a:t>
            </a:r>
            <a:br>
              <a:rPr b="0" i="0" lang="es-ES" sz="4267" u="none" cap="none" strike="noStrike">
                <a:solidFill>
                  <a:srgbClr val="FFFFFF"/>
                </a:solidFill>
                <a:latin typeface="Corbel"/>
                <a:ea typeface="Corbel"/>
                <a:cs typeface="Corbel"/>
                <a:sym typeface="Corbel"/>
              </a:rPr>
            </a:br>
            <a:endParaRPr b="0" i="0" sz="4267" u="none" cap="none" strike="noStrike">
              <a:solidFill>
                <a:srgbClr val="FFFFFF"/>
              </a:solidFill>
              <a:latin typeface="Corbel"/>
              <a:ea typeface="Corbel"/>
              <a:cs typeface="Corbel"/>
              <a:sym typeface="Corbel"/>
            </a:endParaRPr>
          </a:p>
        </p:txBody>
      </p:sp>
      <p:pic>
        <p:nvPicPr>
          <p:cNvPr id="177" name="Google Shape;177;p9" title="transferir.png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8820150" y="5829298"/>
            <a:ext cx="3371850" cy="10287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fade/>
  </p:transition>
</p:sld>
</file>

<file path=ppt/theme/theme1.xml><?xml version="1.0" encoding="utf-8"?>
<a:theme xmlns:a="http://schemas.openxmlformats.org/drawingml/2006/main" xmlns:r="http://schemas.openxmlformats.org/officeDocument/2006/relationships" name="Frame">
  <a:themeElements>
    <a:clrScheme name="Frame">
      <a:dk1>
        <a:srgbClr val="000000"/>
      </a:dk1>
      <a:lt1>
        <a:srgbClr val="FFFFFF"/>
      </a:lt1>
      <a:dk2>
        <a:srgbClr val="545454"/>
      </a:dk2>
      <a:lt2>
        <a:srgbClr val="BFBFBF"/>
      </a:lt2>
      <a:accent1>
        <a:srgbClr val="40BAD2"/>
      </a:accent1>
      <a:accent2>
        <a:srgbClr val="FAB900"/>
      </a:accent2>
      <a:accent3>
        <a:srgbClr val="90BB23"/>
      </a:accent3>
      <a:accent4>
        <a:srgbClr val="EE7008"/>
      </a:accent4>
      <a:accent5>
        <a:srgbClr val="1AB39F"/>
      </a:accent5>
      <a:accent6>
        <a:srgbClr val="D5393D"/>
      </a:accent6>
      <a:hlink>
        <a:srgbClr val="90BB23"/>
      </a:hlink>
      <a:folHlink>
        <a:srgbClr val="EE700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2019-04-23T12:14:49Z</dcterms:created>
  <dc:creator>I and F</dc:creator>
</cp:coreProperties>
</file>